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theme/theme2.xml" ContentType="application/vnd.openxmlformats-officedocument.them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1.xml" ContentType="application/vnd.ms-office.chartcolorstyle+xml"/>
  <Override PartName="/ppt/charts/chart8.xml" ContentType="application/vnd.openxmlformats-officedocument.drawingml.chart+xml"/>
  <Override PartName="/ppt/charts/colors9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8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6.xml" ContentType="application/vnd.ms-office.chartcolor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9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4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2.xml" ContentType="application/vnd.ms-office.chartstyle+xml"/>
  <Override PartName="/ppt/charts/chart9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2"/>
  </p:notesMasterIdLst>
  <p:sldIdLst>
    <p:sldId id="257" r:id="rId6"/>
    <p:sldId id="259" r:id="rId7"/>
    <p:sldId id="258" r:id="rId8"/>
    <p:sldId id="273" r:id="rId9"/>
    <p:sldId id="260" r:id="rId10"/>
    <p:sldId id="274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75" r:id="rId22"/>
    <p:sldId id="265" r:id="rId23"/>
    <p:sldId id="266" r:id="rId24"/>
    <p:sldId id="279" r:id="rId25"/>
    <p:sldId id="267" r:id="rId26"/>
    <p:sldId id="280" r:id="rId27"/>
    <p:sldId id="281" r:id="rId28"/>
    <p:sldId id="268" r:id="rId29"/>
    <p:sldId id="269" r:id="rId30"/>
    <p:sldId id="284" r:id="rId31"/>
    <p:sldId id="289" r:id="rId32"/>
    <p:sldId id="285" r:id="rId33"/>
    <p:sldId id="286" r:id="rId34"/>
    <p:sldId id="282" r:id="rId35"/>
    <p:sldId id="287" r:id="rId36"/>
    <p:sldId id="283" r:id="rId37"/>
    <p:sldId id="288" r:id="rId38"/>
    <p:sldId id="276" r:id="rId39"/>
    <p:sldId id="271" r:id="rId40"/>
    <p:sldId id="272" r:id="rId41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CC1C844-9AA8-429D-88CF-C83ACCE87771}">
          <p14:sldIdLst>
            <p14:sldId id="257"/>
            <p14:sldId id="259"/>
            <p14:sldId id="258"/>
            <p14:sldId id="273"/>
            <p14:sldId id="260"/>
            <p14:sldId id="274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5"/>
            <p14:sldId id="265"/>
            <p14:sldId id="266"/>
            <p14:sldId id="279"/>
            <p14:sldId id="267"/>
            <p14:sldId id="280"/>
            <p14:sldId id="281"/>
            <p14:sldId id="268"/>
            <p14:sldId id="269"/>
            <p14:sldId id="284"/>
            <p14:sldId id="289"/>
            <p14:sldId id="285"/>
            <p14:sldId id="286"/>
            <p14:sldId id="282"/>
            <p14:sldId id="287"/>
            <p14:sldId id="283"/>
            <p14:sldId id="288"/>
            <p14:sldId id="276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15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 autoAdjust="0"/>
    <p:restoredTop sz="81243" autoAdjust="0"/>
  </p:normalViewPr>
  <p:slideViewPr>
    <p:cSldViewPr snapToGrid="0" showGuides="1">
      <p:cViewPr varScale="1">
        <p:scale>
          <a:sx n="79" d="100"/>
          <a:sy n="79" d="100"/>
        </p:scale>
        <p:origin x="90" y="78"/>
      </p:cViewPr>
      <p:guideLst>
        <p:guide orient="horz" pos="2915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5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66967604885821E-2"/>
          <c:y val="4.6049181316756067E-2"/>
          <c:w val="0.95326606479022835"/>
          <c:h val="0.7267414551079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Blad1!$B$4:$E$4</c:f>
              <c:strCache>
                <c:ptCount val="4"/>
                <c:pt idx="0">
                  <c:v>Hotfullt uttalande öga mot öga</c:v>
                </c:pt>
                <c:pt idx="1">
                  <c:v>Hot/påhopp via sociala medier</c:v>
                </c:pt>
                <c:pt idx="2">
                  <c:v>Hotfullt brev, e-post eller sms</c:v>
                </c:pt>
                <c:pt idx="3">
                  <c:v>Hotfullt telefonsamtal</c:v>
                </c:pt>
              </c:strCache>
            </c:strRef>
          </c:cat>
          <c:val>
            <c:numRef>
              <c:f>Blad1!$B$5:$E$5</c:f>
              <c:numCache>
                <c:formatCode>0%</c:formatCode>
                <c:ptCount val="4"/>
                <c:pt idx="0">
                  <c:v>0.08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Blad1!$A$6</c:f>
              <c:strCache>
                <c:ptCount val="1"/>
                <c:pt idx="0">
                  <c:v>Nej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Blad1!$B$4:$E$4</c:f>
              <c:strCache>
                <c:ptCount val="4"/>
                <c:pt idx="0">
                  <c:v>Hotfullt uttalande öga mot öga</c:v>
                </c:pt>
                <c:pt idx="1">
                  <c:v>Hot/påhopp via sociala medier</c:v>
                </c:pt>
                <c:pt idx="2">
                  <c:v>Hotfullt brev, e-post eller sms</c:v>
                </c:pt>
                <c:pt idx="3">
                  <c:v>Hotfullt telefonsamtal</c:v>
                </c:pt>
              </c:strCache>
            </c:strRef>
          </c:cat>
          <c:val>
            <c:numRef>
              <c:f>Blad1!$B$6:$E$6</c:f>
              <c:numCache>
                <c:formatCode>0%</c:formatCode>
                <c:ptCount val="4"/>
                <c:pt idx="0">
                  <c:v>0.92</c:v>
                </c:pt>
                <c:pt idx="1">
                  <c:v>0.85</c:v>
                </c:pt>
                <c:pt idx="2">
                  <c:v>0.93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5700360"/>
        <c:axId val="395704280"/>
      </c:barChart>
      <c:catAx>
        <c:axId val="39570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5704280"/>
        <c:crosses val="autoZero"/>
        <c:auto val="1"/>
        <c:lblAlgn val="ctr"/>
        <c:lblOffset val="100"/>
        <c:noMultiLvlLbl val="0"/>
      </c:catAx>
      <c:valAx>
        <c:axId val="395704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570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761525627140475"/>
          <c:y val="0.90811292960144874"/>
          <c:w val="0.10476932019185334"/>
          <c:h val="6.676933513486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2.2792869641294837E-2"/>
                  <c:y val="-0.112730023330417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Blad1!$C$139:$E$139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Blad1!$C$140:$E$140</c:f>
              <c:numCache>
                <c:formatCode>0%</c:formatCode>
                <c:ptCount val="3"/>
                <c:pt idx="0">
                  <c:v>0.04</c:v>
                </c:pt>
                <c:pt idx="1">
                  <c:v>0.94</c:v>
                </c:pt>
                <c:pt idx="2">
                  <c:v>0.02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9888475836431E-2"/>
          <c:y val="1.6533864607495841E-2"/>
          <c:w val="0.95326606479022835"/>
          <c:h val="0.7700491114353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Blad1!$B$7:$D$7</c:f>
              <c:strCache>
                <c:ptCount val="3"/>
                <c:pt idx="0">
                  <c:v>Fysiskt våld</c:v>
                </c:pt>
                <c:pt idx="1">
                  <c:v>Klotter eller skadegörelse</c:v>
                </c:pt>
                <c:pt idx="2">
                  <c:v>Stöld</c:v>
                </c:pt>
              </c:strCache>
            </c:strRef>
          </c:cat>
          <c:val>
            <c:numRef>
              <c:f>Blad1!$B$8:$D$8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Blad1!$A$9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Blad1!$B$7:$D$7</c:f>
              <c:strCache>
                <c:ptCount val="3"/>
                <c:pt idx="0">
                  <c:v>Fysiskt våld</c:v>
                </c:pt>
                <c:pt idx="1">
                  <c:v>Klotter eller skadegörelse</c:v>
                </c:pt>
                <c:pt idx="2">
                  <c:v>Stöld</c:v>
                </c:pt>
              </c:strCache>
            </c:strRef>
          </c:cat>
          <c:val>
            <c:numRef>
              <c:f>Blad1!$B$9:$D$9</c:f>
              <c:numCache>
                <c:formatCode>0%</c:formatCode>
                <c:ptCount val="3"/>
                <c:pt idx="0">
                  <c:v>0.98</c:v>
                </c:pt>
                <c:pt idx="1">
                  <c:v>0.96</c:v>
                </c:pt>
                <c:pt idx="2">
                  <c:v>0.99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5701928"/>
        <c:axId val="395701536"/>
      </c:barChart>
      <c:catAx>
        <c:axId val="39570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5701536"/>
        <c:crosses val="autoZero"/>
        <c:auto val="1"/>
        <c:lblAlgn val="ctr"/>
        <c:lblOffset val="100"/>
        <c:noMultiLvlLbl val="0"/>
      </c:catAx>
      <c:valAx>
        <c:axId val="39570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570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761525627140475"/>
          <c:y val="0.89586589107143622"/>
          <c:w val="0.10476932019185334"/>
          <c:h val="6.676933513486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1523310515553585"/>
                  <c:y val="-0.155469551668203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Blad1!$B$81:$E$81</c:f>
              <c:strCache>
                <c:ptCount val="4"/>
                <c:pt idx="0">
                  <c:v>Aldrig</c:v>
                </c:pt>
                <c:pt idx="1">
                  <c:v>1 gång</c:v>
                </c:pt>
                <c:pt idx="2">
                  <c:v>2-5 gånger</c:v>
                </c:pt>
                <c:pt idx="3">
                  <c:v>6 gånger eller fler</c:v>
                </c:pt>
              </c:strCache>
            </c:strRef>
          </c:cat>
          <c:val>
            <c:numRef>
              <c:f>Blad1!$B$82:$E$82</c:f>
              <c:numCache>
                <c:formatCode>General</c:formatCode>
                <c:ptCount val="4"/>
                <c:pt idx="0">
                  <c:v>87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823765059107389"/>
                  <c:y val="-0.168863040109595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Blad1!$B$86:$E$86</c:f>
              <c:strCache>
                <c:ptCount val="4"/>
                <c:pt idx="0">
                  <c:v>Har inte blivit utsatt</c:v>
                </c:pt>
                <c:pt idx="1">
                  <c:v>Okänd person</c:v>
                </c:pt>
                <c:pt idx="2">
                  <c:v>Känd person</c:v>
                </c:pt>
                <c:pt idx="3">
                  <c:v>Annan förtroendevald</c:v>
                </c:pt>
              </c:strCache>
            </c:strRef>
          </c:cat>
          <c:val>
            <c:numRef>
              <c:f>Blad1!$B$87:$E$87</c:f>
              <c:numCache>
                <c:formatCode>General</c:formatCode>
                <c:ptCount val="4"/>
                <c:pt idx="0">
                  <c:v>85</c:v>
                </c:pt>
                <c:pt idx="1">
                  <c:v>6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2316164940349"/>
                  <c:y val="-0.120838062137057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Blad1!$B$89:$E$89</c:f>
              <c:strCache>
                <c:ptCount val="4"/>
                <c:pt idx="0">
                  <c:v>Har inte utsatts</c:v>
                </c:pt>
                <c:pt idx="1">
                  <c:v>Ja</c:v>
                </c:pt>
                <c:pt idx="2">
                  <c:v>Nej</c:v>
                </c:pt>
                <c:pt idx="3">
                  <c:v>Vet ej</c:v>
                </c:pt>
              </c:strCache>
            </c:strRef>
          </c:cat>
          <c:val>
            <c:numRef>
              <c:f>Blad1!$B$90:$E$90</c:f>
              <c:numCache>
                <c:formatCode>General</c:formatCode>
                <c:ptCount val="4"/>
                <c:pt idx="0">
                  <c:v>81</c:v>
                </c:pt>
                <c:pt idx="1">
                  <c:v>6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Blad1!$B$100:$C$100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Blad1!$B$101:$C$101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Blad1!$B$105:$C$105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Blad1!$B$106:$C$106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4.8651632300609184E-2"/>
                  <c:y val="-0.107525003189161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Blad1!$C$116:$E$116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Blad1!$C$117:$E$117</c:f>
              <c:numCache>
                <c:formatCode>General</c:formatCode>
                <c:ptCount val="3"/>
                <c:pt idx="0">
                  <c:v>11</c:v>
                </c:pt>
                <c:pt idx="1">
                  <c:v>83</c:v>
                </c:pt>
                <c:pt idx="2">
                  <c:v>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3.0966835465269443E-2"/>
                  <c:y val="-0.113257912004200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Blad1!$C$127:$E$127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Blad1!$C$128:$E$128</c:f>
              <c:numCache>
                <c:formatCode>General</c:formatCode>
                <c:ptCount val="3"/>
                <c:pt idx="0">
                  <c:v>5</c:v>
                </c:pt>
                <c:pt idx="1">
                  <c:v>83</c:v>
                </c:pt>
                <c:pt idx="2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2022-04-29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katteverket.se/privat/folkbokforing/skyddadepersonuppgifter.4.18e1b10334ebe8bc80001711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79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053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26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2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8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1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50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43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407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2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Nulägesbild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Få kännedom om nulägesbilden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Valår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Få kännedom om vad valår kan innebära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Förebyggande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Få tips på hur man kan minimera risker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Vad göra….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Få veta vad man gör då något inträffar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Stöd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Få kännedom om stöd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13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052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93" indent="-283493">
              <a:buFontTx/>
              <a:buChar char="-"/>
            </a:pPr>
            <a:r>
              <a:rPr lang="sv-SE" dirty="0" smtClean="0"/>
              <a:t>Känslig fråga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Kan ämnet medföra att personer/grupper kommer visa sammanträdet extra intresse?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Kända hotbilder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Medverkar någon person/grupp på sammanträde som har hotbild mot sig?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Omgivning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Vad pågår runtomkring sammanträdet?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Hur ser totalbedömningen ut (stämningsläge, medierapportering, antal deltagare, ev. övrig information)?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497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440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654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 smtClean="0"/>
              <a:t>Möten/Resor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Riskbedöm alltid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Riskbedöm alltid möten (plats, fråga som ska avhandlas)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Var lite hemlig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Avslöja inte resmål i förväg</a:t>
            </a:r>
          </a:p>
          <a:p>
            <a:r>
              <a:rPr lang="sv-SE" u="sng" dirty="0" smtClean="0"/>
              <a:t>Personliga uppgifter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Googla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Googla dig själv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Begränsa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Säkra personliga konton (rensa uppgifter, begränsa behörighet)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642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 smtClean="0"/>
              <a:t>Skalskydd hemma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Titthål?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Ser du vem som står utanför dörren innan du öppnar?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Insyn?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Minska insyn!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Brevlådan?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Var är brevlådan placerad? Undvik att</a:t>
            </a:r>
            <a:r>
              <a:rPr lang="sv-SE" baseline="0" dirty="0" smtClean="0"/>
              <a:t> ha den som brevinkast.</a:t>
            </a:r>
            <a:endParaRPr lang="sv-SE" dirty="0" smtClean="0"/>
          </a:p>
          <a:p>
            <a:pPr marL="283493" indent="-283493">
              <a:buFontTx/>
              <a:buChar char="-"/>
            </a:pPr>
            <a:r>
              <a:rPr lang="sv-SE" dirty="0" smtClean="0"/>
              <a:t>Larm?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Behöver du larm?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252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 smtClean="0"/>
              <a:t>Elektronik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Moln?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Säkra att du har koll på vad som säkerhetskopieras vart (moln etc.)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Säkra lösenord 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Använda säkra inloggningssätt</a:t>
            </a:r>
          </a:p>
          <a:p>
            <a:pPr marL="1099321" lvl="1">
              <a:buFontTx/>
              <a:buChar char="-"/>
            </a:pPr>
            <a:r>
              <a:rPr lang="sv-SE" dirty="0" smtClean="0"/>
              <a:t>Jag bor i Sverige och heter Kalle samt gillar att köra bil! (Lösen: </a:t>
            </a:r>
            <a:r>
              <a:rPr lang="sv-SE" dirty="0" err="1" smtClean="0"/>
              <a:t>JbiSohKsgakb</a:t>
            </a:r>
            <a:r>
              <a:rPr lang="sv-SE" dirty="0" smtClean="0"/>
              <a:t>!) </a:t>
            </a:r>
          </a:p>
          <a:p>
            <a:pPr marL="283493" indent="-283493">
              <a:buFontTx/>
              <a:buChar char="-"/>
            </a:pPr>
            <a:r>
              <a:rPr lang="sv-SE" dirty="0" err="1" smtClean="0"/>
              <a:t>Utrustningsnamn</a:t>
            </a:r>
            <a:r>
              <a:rPr lang="sv-SE" dirty="0" smtClean="0"/>
              <a:t>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Använd allmänna namn på din elektroniska utrustning (inte personliga namn eller Region Norrbotten)</a:t>
            </a:r>
          </a:p>
          <a:p>
            <a:pPr marL="283493" indent="-283493">
              <a:buFontTx/>
              <a:buChar char="-"/>
            </a:pPr>
            <a:r>
              <a:rPr lang="sv-SE" dirty="0" smtClean="0"/>
              <a:t>Du kanske inte är ensam?</a:t>
            </a:r>
          </a:p>
          <a:p>
            <a:pPr marL="737081" lvl="1" indent="-283493">
              <a:buFontTx/>
              <a:buChar char="-"/>
            </a:pPr>
            <a:r>
              <a:rPr lang="sv-SE" dirty="0" smtClean="0"/>
              <a:t>Tänk på att det är lätt att avlyssna elektronisk utrustning på distans. Tänk på vad du pratar om med dator/mobil i närheten.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275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59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96" indent="-170096">
              <a:buFont typeface="Wingdings" panose="05000000000000000000" pitchFamily="2" charset="2"/>
              <a:buChar char="Ø"/>
            </a:pPr>
            <a:r>
              <a:rPr lang="sv-SE" dirty="0"/>
              <a:t>Lugn…..</a:t>
            </a:r>
          </a:p>
          <a:p>
            <a:pPr marL="623684" lvl="1" indent="-170096">
              <a:buFont typeface="Wingdings" panose="05000000000000000000" pitchFamily="2" charset="2"/>
              <a:buChar char="Ø"/>
            </a:pPr>
            <a:r>
              <a:rPr lang="sv-SE" dirty="0"/>
              <a:t>försök att behålla lugnet, lyssna utan att avbryta den som hotar, undvik motargument</a:t>
            </a:r>
          </a:p>
          <a:p>
            <a:pPr marL="170096" indent="-170096">
              <a:buFont typeface="Wingdings" panose="05000000000000000000" pitchFamily="2" charset="2"/>
              <a:buChar char="Ø"/>
            </a:pPr>
            <a:r>
              <a:rPr lang="sv-SE" dirty="0"/>
              <a:t>Notera</a:t>
            </a:r>
          </a:p>
          <a:p>
            <a:pPr marL="623684" lvl="1" indent="-170096">
              <a:buFont typeface="Wingdings" panose="05000000000000000000" pitchFamily="2" charset="2"/>
              <a:buChar char="Ø"/>
            </a:pPr>
            <a:r>
              <a:rPr lang="sv-SE" dirty="0"/>
              <a:t>var uppmärksam på vad som sägs och skriv ner det, be någon annan som finns i närheten att lyssna med, eller om du kan så spela in samtalet</a:t>
            </a:r>
          </a:p>
          <a:p>
            <a:pPr marL="623684" lvl="1" indent="-170096">
              <a:buFont typeface="Wingdings" panose="05000000000000000000" pitchFamily="2" charset="2"/>
              <a:buChar char="Ø"/>
            </a:pPr>
            <a:r>
              <a:rPr lang="sv-SE" dirty="0"/>
              <a:t>var uppmärksam på dialekt och om du kan avgöra ålder</a:t>
            </a:r>
          </a:p>
          <a:p>
            <a:pPr marL="623684" lvl="1" indent="-170096">
              <a:buFont typeface="Wingdings" panose="05000000000000000000" pitchFamily="2" charset="2"/>
              <a:buChar char="Ø"/>
            </a:pPr>
            <a:r>
              <a:rPr lang="sv-SE" dirty="0"/>
              <a:t>dokumentera klockslag och datum, ev. telefonnummer.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Informera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snarast anhörig och, om det är aktuellt, din arbetsplats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säkerhetsansvarig i partiet eller regionfullmäktiges ordförande. Om dessa inte går att nå kan du kontakta din gruppledare eller regionens säkerhetschef.</a:t>
            </a:r>
          </a:p>
          <a:p>
            <a:pPr marL="170096" indent="-170096">
              <a:buFont typeface="Wingdings" panose="05000000000000000000" pitchFamily="2" charset="2"/>
              <a:buChar char="Ø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862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 smtClean="0"/>
              <a:t>Spara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Blir du hotad via Internet ta en så kallad </a:t>
            </a:r>
            <a:r>
              <a:rPr lang="sv-SE" dirty="0" err="1" smtClean="0"/>
              <a:t>skärmdump</a:t>
            </a:r>
            <a:r>
              <a:rPr lang="sv-SE" dirty="0" smtClean="0"/>
              <a:t> (print </a:t>
            </a:r>
            <a:r>
              <a:rPr lang="sv-SE" dirty="0" err="1" smtClean="0"/>
              <a:t>screen</a:t>
            </a:r>
            <a:r>
              <a:rPr lang="sv-SE" dirty="0" smtClean="0"/>
              <a:t>) och spara bilden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Spara e-postmeddelanden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 smtClean="0"/>
              <a:t>Spara SMS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Informera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snarast anhörig och, om det är aktuellt, din arbetsplats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säkerhetsansvarig i partiet eller regionfullmäktiges ordförande. Om dessa inte går att nå kan du kontakta din gruppledare eller regionens säkerhetschef.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31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160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112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larma snabbt 112, ropa på hjälp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    112 APP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v-SE" dirty="0"/>
              <a:t>Installera om möjligt </a:t>
            </a:r>
            <a:r>
              <a:rPr lang="sv-SE" dirty="0" err="1"/>
              <a:t>appen</a:t>
            </a:r>
            <a:r>
              <a:rPr lang="sv-SE" dirty="0"/>
              <a:t> 112 och ge den tillgång till din platsinformation. När du ringer 112 från </a:t>
            </a:r>
            <a:r>
              <a:rPr lang="sv-SE" dirty="0" err="1"/>
              <a:t>appen</a:t>
            </a:r>
            <a:r>
              <a:rPr lang="sv-SE" dirty="0"/>
              <a:t> så ser SOS-alarm direkt din position och kan snabbare skicka hjälp.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Agera lågaffektivt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Agera med lågaffektivt bemötande genom att bekräfta att du ser att personen är upprörd och be denne förklara varför så att du förstår varför hen är upprörd.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Uppmärksamma andra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försök uppmärksamma andra på situationen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om hotet övergår till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ta skydd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ropa på hjälp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försök ta dig från platsen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nödvärn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Informera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snarast anhörig och, om det är aktuellt, din arbetsplats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säkerhetsansvarig i partiet eller regionfullmäktiges ordförande. Om dessa inte går att nå kan du kontakta din gruppledare eller regionens säkerhetschef.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064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000" dirty="0"/>
              <a:t>Vad är misstänkt?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sz="1000" dirty="0"/>
              <a:t>Var extra uppmärksam om försändelsen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är ojämn sned och bucklig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är lätt/tung i förhållande till storleken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har handskriven textad adress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har olje- eller fettfläckar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har inskränkande text som ”Personligt” ”Får endast öppnas av” etcetera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saknar </a:t>
            </a:r>
            <a:r>
              <a:rPr lang="sv-SE" sz="1000" dirty="0" err="1"/>
              <a:t>returadress</a:t>
            </a:r>
            <a:endParaRPr lang="sv-SE" sz="1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000" dirty="0"/>
              <a:t>ger ljud ifrån sig.</a:t>
            </a:r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r>
              <a:rPr lang="sv-SE" dirty="0"/>
              <a:t>Post/föremål som levereras till ditt hem och eller arbete kan vara ett hot mot din säkerhet. Var särskilt uppmärksam på försändelser och föremål som avviker från det normala.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Be den som levererar brev eller paket att visa legitimation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Rör inte försändelser eller föremål som du inte känner igen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Öppna inte brev eller paket om du är osäker på avsändaren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Avlägsna människor från försändelsen eller föremålet så att ingen kan bli skadad.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Förbered eventuell utrymning av lokalerna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Larma Polisen, tel. 112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Kontakta säkerhetsansvarig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Vid misstanke att du fått farligt ämne på kroppen, skölj av dig och uppsök omedelbart sjukvård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r>
              <a:rPr lang="sv-SE" dirty="0"/>
              <a:t>Notera tid, hur försändelsen levererats och vilka som hanterat denna</a:t>
            </a:r>
          </a:p>
          <a:p>
            <a:pPr marL="283493" indent="-283493">
              <a:buFont typeface="Wingdings" panose="05000000000000000000" pitchFamily="2" charset="2"/>
              <a:buChar char="Ø"/>
            </a:pPr>
            <a:endParaRPr lang="sv-SE" dirty="0"/>
          </a:p>
          <a:p>
            <a:r>
              <a:rPr lang="sv-SE" dirty="0"/>
              <a:t>Informera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snarast anhörig och, om det är aktuellt, din arbetsplats</a:t>
            </a:r>
          </a:p>
          <a:p>
            <a:pPr marL="737081" lvl="1" indent="-283493">
              <a:buFont typeface="Wingdings" panose="05000000000000000000" pitchFamily="2" charset="2"/>
              <a:buChar char="Ø"/>
            </a:pPr>
            <a:r>
              <a:rPr lang="sv-SE" dirty="0"/>
              <a:t>kontakta säkerhetsansvarig i partiet eller regionfullmäktiges ordförande. Om dessa inte går att nå kan du kontakta din gruppledare eller regionens säkerhetschef.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551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dirty="0" smtClean="0"/>
              <a:t>Larmpaket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dirty="0" smtClean="0"/>
              <a:t>Bärbara</a:t>
            </a:r>
            <a:r>
              <a:rPr lang="sv-SE" baseline="0" dirty="0" smtClean="0"/>
              <a:t> personlarm</a:t>
            </a:r>
          </a:p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Bevakning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Stationär/</a:t>
            </a:r>
            <a:r>
              <a:rPr lang="sv-SE" baseline="0" dirty="0" err="1" smtClean="0"/>
              <a:t>Rondering</a:t>
            </a:r>
            <a:endParaRPr lang="sv-SE" baseline="0" dirty="0" smtClean="0"/>
          </a:p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Transport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Till och från möten/jobb</a:t>
            </a:r>
          </a:p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Samtalsstöd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Terapeut</a:t>
            </a:r>
          </a:p>
          <a:p>
            <a:pPr marL="170096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Begränsning personuppgifter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Skyddad folkbokföring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Sekretessmarkering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baseline="0" dirty="0" smtClean="0"/>
              <a:t>Fingerade personuppgifter</a:t>
            </a:r>
          </a:p>
          <a:p>
            <a:pPr marL="623684" lvl="1" indent="-170096">
              <a:buFont typeface="Arial" panose="020B0604020202020204" pitchFamily="34" charset="0"/>
              <a:buChar char="•"/>
            </a:pPr>
            <a:r>
              <a:rPr lang="sv-SE" dirty="0" smtClean="0">
                <a:hlinkClick r:id="rId3"/>
              </a:rPr>
              <a:t>Skyddade personuppgifter | Skatteverket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991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288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632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875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46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6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83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4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67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19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67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Drag picture to placeholder or click icon to add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403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45359"/>
            <a:ext cx="9144000" cy="46786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Drag picture to placeholder or click icon to add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885113" y="86916"/>
            <a:ext cx="1090612" cy="357188"/>
          </a:xfrm>
          <a:prstGeom prst="rect">
            <a:avLst/>
          </a:prstGeom>
        </p:spPr>
        <p:txBody>
          <a:bodyPr/>
          <a:lstStyle/>
          <a:p>
            <a:fld id="{D8778348-4C57-4407-883C-21C40966C84F}" type="datetimeFigureOut">
              <a:rPr lang="sv-SE" smtClean="0"/>
              <a:t>2022-04-29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16688" y="4731544"/>
            <a:ext cx="1905000" cy="255985"/>
          </a:xfrm>
          <a:prstGeom prst="rect">
            <a:avLst/>
          </a:prstGeom>
        </p:spPr>
        <p:txBody>
          <a:bodyPr/>
          <a:lstStyle/>
          <a:p>
            <a:fld id="{CC74246F-0681-41B1-9C25-3E54C430A6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46904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1" y="1399624"/>
            <a:ext cx="5978096" cy="23307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65857"/>
            <a:ext cx="4879497" cy="37096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3"/>
            <a:ext cx="3212538" cy="3110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46267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Drag picture to placeholder or click icon to add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216319"/>
            <a:ext cx="5300190" cy="30506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22899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sv-SE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59302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sv-S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80921" y="1648910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endParaRPr lang="sv-SE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64130" y="1474569"/>
            <a:ext cx="3605402" cy="107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4649355" y="1474569"/>
            <a:ext cx="3605402" cy="107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6641"/>
            <a:ext cx="5486400" cy="3086100"/>
          </a:xfrm>
          <a:prstGeom prst="rect">
            <a:avLst/>
          </a:prstGeo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4635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66006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media 11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4627563"/>
          </a:xfrm>
          <a:prstGeom prst="rect">
            <a:avLst/>
          </a:prstGeom>
        </p:spPr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icon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media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02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0" y="4623978"/>
            <a:ext cx="9165524" cy="542069"/>
            <a:chOff x="0" y="4623978"/>
            <a:chExt cx="9144000" cy="542069"/>
          </a:xfrm>
        </p:grpSpPr>
        <p:pic>
          <p:nvPicPr>
            <p:cNvPr id="1039" name="Picture 8" descr="bakgr_bl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3978"/>
              <a:ext cx="9144000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2" r:id="rId4"/>
    <p:sldLayoutId id="2147483662" r:id="rId5"/>
    <p:sldLayoutId id="2147483674" r:id="rId6"/>
    <p:sldLayoutId id="2147483677" r:id="rId7"/>
    <p:sldLayoutId id="2147483676" r:id="rId8"/>
    <p:sldLayoutId id="2147483669" r:id="rId9"/>
    <p:sldLayoutId id="2147483665" r:id="rId10"/>
    <p:sldLayoutId id="2147483664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beta.nll.se/producentplats/div-lg-bas-verk/_layouts/15/VISDocIdRedir.aspx?ID=ARBGRP583-382524020-3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Säkerhet förtroendevalda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2022-04-28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har utsatt dig för hot och/eller våld?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65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hotet och/eller våldet polisanmält?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2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Vet du om det finns rutiner inom regionen för hur en hotfull och/eller våldsam situation ska hanteras?</a:t>
            </a:r>
            <a:endParaRPr lang="sv-SE" sz="1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06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Vet du var du ska vända dig om du utsatts för en hotfull och/eller våldsam situation?</a:t>
            </a:r>
            <a:endParaRPr lang="sv-SE" sz="2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96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Är du orolig för att bli utsatt för hot och/eller våld på grund av ditt uppdrag som förtroendevald?</a:t>
            </a:r>
            <a:endParaRPr lang="sv-SE" sz="1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41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Har du på grund av risken för påtryckningar, hot och/eller nät-trakasserier undvikit att debattera vissa politiska frågor?</a:t>
            </a:r>
            <a:endParaRPr lang="sv-SE" sz="1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41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Har du övervägt att sluta som förtroendevald på grund av risken för att utsättas för hot och/eller våld?</a:t>
            </a:r>
            <a:endParaRPr lang="sv-SE" sz="1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281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67847" y="1915606"/>
            <a:ext cx="6497905" cy="1011503"/>
          </a:xfrm>
        </p:spPr>
        <p:txBody>
          <a:bodyPr/>
          <a:lstStyle/>
          <a:p>
            <a:r>
              <a:rPr lang="sv-SE" dirty="0" smtClean="0"/>
              <a:t>Rutin/Riktlinje hot, våld och trakasserier mot förtroendevalda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Rutin/Riktlinje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Rutin/Riktlinje finner du </a:t>
            </a:r>
            <a:r>
              <a:rPr lang="sv-SE" dirty="0" smtClean="0">
                <a:hlinkClick r:id="rId3"/>
              </a:rPr>
              <a:t>här</a:t>
            </a:r>
            <a:r>
              <a:rPr lang="sv-SE" dirty="0" smtClean="0"/>
              <a:t>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44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Rutin/Riktlinje, olika delar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Förebyggande arbete mot hot, våld och trakasserier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Rutin vid hot, våld trakasserier, enskild person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Mall för incidentrapportering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Rutin vid hot mot offentligt sammanträde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Checklista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75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Nulägesbild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Valår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Förebyggande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Vad göra då något händer?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Stöd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8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sammanträden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Riskbedömning före offentliga sammanträden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v-SE" dirty="0" smtClean="0"/>
              <a:t>Känslig fråga?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Kända hotbilder?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Omgivning?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Totalbedömning?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2258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Viktigt för envar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smtClean="0"/>
              <a:t>Informera partiets säkerhetsansvarige vid misstankar så att denne kan informera fullmäktiges säkerhetsansvarige</a:t>
            </a:r>
          </a:p>
          <a:p>
            <a:endParaRPr lang="sv-SE" dirty="0" smtClean="0"/>
          </a:p>
          <a:p>
            <a:r>
              <a:rPr lang="sv-SE" dirty="0" smtClean="0"/>
              <a:t>Fullmäktiges säkerhetsansvarige vidtar åtgärder</a:t>
            </a:r>
          </a:p>
          <a:p>
            <a:endParaRPr lang="sv-SE" dirty="0"/>
          </a:p>
          <a:p>
            <a:r>
              <a:rPr lang="sv-SE" u="sng" dirty="0" smtClean="0"/>
              <a:t>Det är alla enskilda individers bild som skapar en helhetsbild!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6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Individnivå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92721" y="104559"/>
            <a:ext cx="5978095" cy="834016"/>
          </a:xfrm>
        </p:spPr>
        <p:txBody>
          <a:bodyPr/>
          <a:lstStyle/>
          <a:p>
            <a:r>
              <a:rPr lang="sv-SE" dirty="0" smtClean="0"/>
              <a:t>Förebyggande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592721" y="983987"/>
            <a:ext cx="5978096" cy="2330795"/>
          </a:xfrm>
        </p:spPr>
        <p:txBody>
          <a:bodyPr/>
          <a:lstStyle/>
          <a:p>
            <a:r>
              <a:rPr lang="sv-SE" u="sng" dirty="0" smtClean="0"/>
              <a:t>Möten/Resor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Riskbedöm alltid 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Var lite hemlig…</a:t>
            </a:r>
          </a:p>
          <a:p>
            <a:endParaRPr lang="sv-SE" u="sng" dirty="0" smtClean="0"/>
          </a:p>
          <a:p>
            <a:r>
              <a:rPr lang="sv-SE" u="sng" dirty="0" smtClean="0"/>
              <a:t>Personliga uppgifter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Googla 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Begränsa tillgång</a:t>
            </a:r>
          </a:p>
        </p:txBody>
      </p:sp>
    </p:spTree>
    <p:extLst>
      <p:ext uri="{BB962C8B-B14F-4D97-AF65-F5344CB8AC3E}">
        <p14:creationId xmlns:p14="http://schemas.microsoft.com/office/powerpoint/2010/main" val="132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Förebyggande, fortsättning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u="sng" dirty="0" smtClean="0"/>
              <a:t>Skalskydd hemma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Titthål?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Insyn?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Brevlåda?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Larm?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92722" y="123742"/>
            <a:ext cx="5978095" cy="834016"/>
          </a:xfrm>
        </p:spPr>
        <p:txBody>
          <a:bodyPr/>
          <a:lstStyle/>
          <a:p>
            <a:r>
              <a:rPr lang="sv-SE" dirty="0" smtClean="0"/>
              <a:t>Förebyggande, fortsättning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592721" y="1111876"/>
            <a:ext cx="5978096" cy="2330795"/>
          </a:xfrm>
        </p:spPr>
        <p:txBody>
          <a:bodyPr/>
          <a:lstStyle/>
          <a:p>
            <a:r>
              <a:rPr lang="sv-SE" u="sng" dirty="0" smtClean="0"/>
              <a:t>Elektronik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Moln?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Säkra lösenord?</a:t>
            </a:r>
          </a:p>
          <a:p>
            <a:pPr marL="1108075" lvl="1">
              <a:buFontTx/>
              <a:buChar char="-"/>
            </a:pPr>
            <a:r>
              <a:rPr lang="sv-SE" dirty="0" smtClean="0"/>
              <a:t>Ex: Jag </a:t>
            </a:r>
            <a:r>
              <a:rPr lang="sv-SE" dirty="0"/>
              <a:t>bor i Sverige och heter Kalle samt gillar att köra bil! (Lösen: </a:t>
            </a:r>
            <a:r>
              <a:rPr lang="sv-SE" dirty="0" err="1"/>
              <a:t>JbiSohKsgakb</a:t>
            </a:r>
            <a:r>
              <a:rPr lang="sv-SE" dirty="0" smtClean="0"/>
              <a:t>!)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Utrustningens namn?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Du kanske inte är ensam…..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Om/när något händer….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Egna åtgärder vid </a:t>
            </a:r>
            <a:r>
              <a:rPr lang="sv-SE" u="sng" dirty="0" smtClean="0"/>
              <a:t>hot eller trakasserier via telefon</a:t>
            </a:r>
            <a:endParaRPr lang="sv-SE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v-SE" dirty="0" smtClean="0"/>
              <a:t>Lugn….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v-SE" dirty="0" smtClean="0"/>
              <a:t>Notera!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sv-SE" dirty="0" smtClean="0"/>
              <a:t>Informera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7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Egna åtgärder vid </a:t>
            </a:r>
            <a:r>
              <a:rPr lang="sv-SE" u="sng" dirty="0" smtClean="0"/>
              <a:t>hot eller trakasserier via e-post, sms eller sociala medier</a:t>
            </a:r>
            <a:endParaRPr lang="sv-SE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Spara!</a:t>
            </a:r>
            <a:endParaRPr lang="sv-S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Informera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9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err="1" smtClean="0"/>
              <a:t>Brå-rapport</a:t>
            </a:r>
            <a:endParaRPr lang="sv-SE" dirty="0" smtClean="0"/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Resultat nationellt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Trygghetsmätning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Resultat regionalt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Rutin/Riktlinje hot, hat och trakasserier förtroendevalda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Tips och idéer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Stöd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Vart kan jag vända mig?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1" y="78982"/>
            <a:ext cx="5978095" cy="834016"/>
          </a:xfrm>
        </p:spPr>
        <p:txBody>
          <a:bodyPr/>
          <a:lstStyle/>
          <a:p>
            <a:r>
              <a:rPr lang="sv-SE" dirty="0" smtClean="0"/>
              <a:t>Egna åtgärder vid </a:t>
            </a:r>
            <a:r>
              <a:rPr lang="sv-SE" u="sng" dirty="0" smtClean="0"/>
              <a:t>hot &amp; våld</a:t>
            </a:r>
            <a:endParaRPr lang="sv-SE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1" y="912998"/>
            <a:ext cx="5978096" cy="2330795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112</a:t>
            </a: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/>
              <a:t>112 APP</a:t>
            </a:r>
            <a:endParaRPr lang="sv-S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Agera lågaffektivt</a:t>
            </a:r>
            <a:endParaRPr lang="sv-S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Uppmärksamma andra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Hot 	           Handling</a:t>
            </a:r>
            <a:endParaRPr lang="sv-S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Informera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200" dirty="0"/>
          </a:p>
        </p:txBody>
      </p:sp>
      <p:sp>
        <p:nvSpPr>
          <p:cNvPr id="4" name="Höger 3"/>
          <p:cNvSpPr/>
          <p:nvPr/>
        </p:nvSpPr>
        <p:spPr bwMode="auto">
          <a:xfrm>
            <a:off x="2417197" y="2441050"/>
            <a:ext cx="524786" cy="11131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Egna åtgärder vid </a:t>
            </a:r>
            <a:r>
              <a:rPr lang="sv-SE" u="sng" dirty="0" smtClean="0"/>
              <a:t>misstänkta försändelser</a:t>
            </a:r>
            <a:endParaRPr lang="sv-SE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Vad är misstänkt?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Rör ej!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Utrym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112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v-SE" dirty="0" smtClean="0"/>
              <a:t>Informera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3436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 vid hot, hat, våld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Larmpaket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Bevakning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Transport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Samtalsstöd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Begränsning av personliga uppgifter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44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Viktigt att komma ihåg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Kontakta </a:t>
            </a:r>
            <a:r>
              <a:rPr lang="sv-SE" u="sng" dirty="0" smtClean="0"/>
              <a:t>alltid</a:t>
            </a:r>
            <a:r>
              <a:rPr lang="sv-SE" dirty="0" smtClean="0"/>
              <a:t> partiets säkerhetsansvarige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Ha som grundregel att polisanmäla</a:t>
            </a:r>
          </a:p>
          <a:p>
            <a:pPr marL="1108075" lvl="1">
              <a:buFont typeface="Wingdings" panose="05000000000000000000" pitchFamily="2" charset="2"/>
              <a:buChar char="Ø"/>
            </a:pPr>
            <a:r>
              <a:rPr lang="sv-SE" dirty="0" smtClean="0"/>
              <a:t>Uppge alltid att det är politiker som utsatts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97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Kontaktuppgifter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0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Polisen, i akutfall: 112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Polisen, EJ akutfall: 114 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Säkerhetsansvarige (regionfullmäktiges ordförande): 070-635 06 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Tjänsteman i Beredskap, </a:t>
            </a:r>
            <a:r>
              <a:rPr lang="sv-SE" dirty="0" err="1"/>
              <a:t>TiB</a:t>
            </a:r>
            <a:r>
              <a:rPr lang="sv-SE" dirty="0"/>
              <a:t>, nås genom regionens växel dygnet runt: 0920-28 40 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Säkerhetschef Region Norrbotten nås genom regionens växel under dagtid 0920-28 40 00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9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Frågor?</a:t>
            </a:r>
            <a:endParaRPr lang="sv-SE" b="0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0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Nationellt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6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Brå-rapport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Valår högre siffor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Mellanåren har ökat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2018: 30 %, 2021: 26%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Lägre andel inom </a:t>
            </a:r>
            <a:r>
              <a:rPr lang="sv-SE" dirty="0" err="1" smtClean="0"/>
              <a:t>lokalpolitik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5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Regional trygghetsmätning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1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Har du under de senaste fyra åren blivit utsatt för något av följande?</a:t>
            </a:r>
            <a:endParaRPr lang="sv-SE" sz="20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20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Har du under de senaste fyra åren blivit utsatt för något av följande?</a:t>
            </a:r>
            <a:r>
              <a:rPr lang="sv-SE" dirty="0" smtClean="0"/>
              <a:t>	</a:t>
            </a:r>
            <a:endParaRPr lang="sv-SE" dirty="0"/>
          </a:p>
        </p:txBody>
      </p:sp>
      <p:graphicFrame>
        <p:nvGraphicFramePr>
          <p:cNvPr id="10" name="Platshållare för innehåll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74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Hur många gånger har du blivit utsatt för hot och/eller våld under de senaste fyra åren?</a:t>
            </a:r>
            <a:endParaRPr lang="sv-SE" sz="2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92263" y="1314450"/>
          <a:ext cx="5978525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209080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BLÅNY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Helena Trældal</NLLModifiedBy>
    <NLLDocumentIDValue xmlns="http://schemas.microsoft.com/sharepoint/v3">ARBGRP751-1577726852-78</NLLDocumentIDValue>
    <NLLInformationclass xmlns="http://schemas.microsoft.com/sharepoint/v3">Publik</NLLInformationclass>
    <AnsvarigQuickpart xmlns="http://schemas.microsoft.com/sharepoint/v3">Anders Blomqvist</AnsvarigQuickpart>
    <NLLPublished xmlns="http://schemas.microsoft.com/sharepoint/v3" xsi:nil="true"/>
    <NLLStakeholderTaxHTField0 xmlns="http://schemas.microsoft.com/sharepoint/v3">
      <Terms xmlns="http://schemas.microsoft.com/office/infopath/2007/PartnerControls"/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2025-11-11T23:00:00+00:00</NLLThinningTime>
    <NLLPublishDateQuickpart xmlns="http://schemas.microsoft.com/sharepoint/v3">2022-11-12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</Terms>
    </NLLProducerPlaceTaxHTField0>
    <NLLEstablishedByQuickpart xmlns="http://schemas.microsoft.com/sharepoint/v3">Anders Blomqvist</NLLEstablishedByQuickpart>
    <NLLPublishDate xmlns="http://schemas.microsoft.com/sharepoint/v3">2022-11-11T23:00:00+00:00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2.0</NLLVersion>
    <NLLLockWorkflows xmlns="http://schemas.microsoft.com/sharepoint/v3">false</NLLLockWorkflows>
    <NLLEstablishedBy xmlns="http://schemas.microsoft.com/sharepoint/v3">
      <UserInfo>
        <DisplayName>Anders Blomqvist</DisplayName>
        <AccountId>1068</AccountId>
        <AccountType/>
      </UserInfo>
    </NLLEstablishedBy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Utbildning förtroendevalda</TermName>
          <TermId xmlns="http://schemas.microsoft.com/office/infopath/2007/PartnerControls">d5a26273-7617-43ab-a87e-bcd814501755</TermId>
        </TermInfo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22720175-ad81-4257-a819-d910e746891b</TermId>
        </TermInfo>
      </Terms>
    </TaxKeywordTaxHTField>
    <_dlc_DocId xmlns="c7918ce9-5289-4a18-805d-4141408e948c">ARBGRP751-1577726852-78</_dlc_DocId>
    <_dlc_DocIdUrl xmlns="c7918ce9-5289-4a18-805d-4141408e948c">
      <Url>http://spportal.extvis.local/process/administrativ/_layouts/15/DocIdRedir.aspx?ID=ARBGRP751-1577726852-78</Url>
      <Description>ARBGRP751-1577726852-78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2025-12-11T23:00:00+00:00</_dlc_ExpireDate>
    <VISResponsible xmlns="e1dec489-f745-4ed5-9c00-958a11aea6df">
      <UserInfo>
        <DisplayName>Anders Blomqvist</DisplayName>
        <AccountId>1068</AccountId>
        <AccountType/>
      </UserInfo>
    </VISResponsible>
    <VIS_DocumentId xmlns="e1dec489-f745-4ed5-9c00-958a11aea6df">
      <Url>https://samarbeta.nll.se/producentplats/utbildningfortroendevalda/_layouts/15/DocIdRedir.aspx?ID=ARBGRP751-1577726852-78</Url>
      <Description>ARBGRP751-1577726852-78</Description>
    </VIS_DocumentId>
    <DocumentStatus xmlns="e1dec489-f745-4ed5-9c00-958a11aea6df">
      <Url>https://samarbeta.nll.se/producentplats/utbildningfortroendevalda/_layouts/15/wrkstat.aspx?List=e174db17-060a-40d8-8f9c-85be6e684895&amp;WorkflowInstanceName=8a85db3d-cc6b-4ac4-a31d-851ed819dfb9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250ee7b4d9bb8c15c15ff768352f79c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17dee6eec5598b22a7c41fd52a3e56c5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EA714-A00F-4DA5-B7E8-727DE0A7652C}"/>
</file>

<file path=customXml/itemProps2.xml><?xml version="1.0" encoding="utf-8"?>
<ds:datastoreItem xmlns:ds="http://schemas.openxmlformats.org/officeDocument/2006/customXml" ds:itemID="{3C4D3F01-E899-4BE9-8D46-45732A9E6D53}"/>
</file>

<file path=customXml/itemProps3.xml><?xml version="1.0" encoding="utf-8"?>
<ds:datastoreItem xmlns:ds="http://schemas.openxmlformats.org/officeDocument/2006/customXml" ds:itemID="{2EECF390-632A-4A59-973A-BCC78523A4B6}"/>
</file>

<file path=customXml/itemProps4.xml><?xml version="1.0" encoding="utf-8"?>
<ds:datastoreItem xmlns:ds="http://schemas.openxmlformats.org/officeDocument/2006/customXml" ds:itemID="{824AD17D-FCD8-4EB7-9C7A-1D6D19DFE6DB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27d77062-d4ae-4ecc-a124-37a2ab19083a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F6126D3E-B4F3-4D75-A166-07ABD52FCD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1323</Words>
  <Application>Microsoft Office PowerPoint</Application>
  <PresentationFormat>Bildspel på skärmen (16:9)</PresentationFormat>
  <Paragraphs>272</Paragraphs>
  <Slides>36</Slides>
  <Notes>36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Presentation_BLÅNY</vt:lpstr>
      <vt:lpstr>Säkerhet förtroendevalda</vt:lpstr>
      <vt:lpstr>Syfte</vt:lpstr>
      <vt:lpstr>Agenda</vt:lpstr>
      <vt:lpstr>Nationellt</vt:lpstr>
      <vt:lpstr>Brå-rapport</vt:lpstr>
      <vt:lpstr>Regional trygghetsmätning</vt:lpstr>
      <vt:lpstr>Har du under de senaste fyra åren blivit utsatt för något av följande?</vt:lpstr>
      <vt:lpstr>Har du under de senaste fyra åren blivit utsatt för något av följande? </vt:lpstr>
      <vt:lpstr>Hur många gånger har du blivit utsatt för hot och/eller våld under de senaste fyra åren?</vt:lpstr>
      <vt:lpstr>Vem har utsatt dig för hot och/eller våld?</vt:lpstr>
      <vt:lpstr>Har hotet och/eller våldet polisanmält?</vt:lpstr>
      <vt:lpstr>Vet du om det finns rutiner inom regionen för hur en hotfull och/eller våldsam situation ska hanteras?</vt:lpstr>
      <vt:lpstr>Vet du var du ska vända dig om du utsatts för en hotfull och/eller våldsam situation?</vt:lpstr>
      <vt:lpstr>Är du orolig för att bli utsatt för hot och/eller våld på grund av ditt uppdrag som förtroendevald?</vt:lpstr>
      <vt:lpstr>Har du på grund av risken för påtryckningar, hot och/eller nät-trakasserier undvikit att debattera vissa politiska frågor?</vt:lpstr>
      <vt:lpstr>Har du övervägt att sluta som förtroendevald på grund av risken för att utsättas för hot och/eller våld?</vt:lpstr>
      <vt:lpstr>Rutin/Riktlinje hot, våld och trakasserier mot förtroendevalda</vt:lpstr>
      <vt:lpstr>Rutin/Riktlinje</vt:lpstr>
      <vt:lpstr>Rutin/Riktlinje, olika delar</vt:lpstr>
      <vt:lpstr>Offentliga sammanträden</vt:lpstr>
      <vt:lpstr>Riskbedömning före offentliga sammanträden</vt:lpstr>
      <vt:lpstr>Viktigt för envar</vt:lpstr>
      <vt:lpstr>Individnivå</vt:lpstr>
      <vt:lpstr>Förebyggande</vt:lpstr>
      <vt:lpstr>Förebyggande, fortsättning</vt:lpstr>
      <vt:lpstr>Förebyggande, fortsättning</vt:lpstr>
      <vt:lpstr>Om/när något händer….</vt:lpstr>
      <vt:lpstr>Egna åtgärder vid hot eller trakasserier via telefon</vt:lpstr>
      <vt:lpstr>Egna åtgärder vid hot eller trakasserier via e-post, sms eller sociala medier</vt:lpstr>
      <vt:lpstr>Egna åtgärder vid hot &amp; våld</vt:lpstr>
      <vt:lpstr>Egna åtgärder vid misstänkta försändelser</vt:lpstr>
      <vt:lpstr>Stöd vid hot, hat, våld</vt:lpstr>
      <vt:lpstr>Viktigt att komma ihåg</vt:lpstr>
      <vt:lpstr>Kontaktuppgifter</vt:lpstr>
      <vt:lpstr>Övrigt</vt:lpstr>
      <vt:lpstr>Frågor?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Säkerhet förtroendevalda 2022-04-28</dc:title>
  <dc:creator>Malin Vennberg</dc:creator>
  <cp:keywords>2022; Utbildning förtroendevalda</cp:keywords>
  <cp:lastModifiedBy>Helena Trældal</cp:lastModifiedBy>
  <cp:revision>28</cp:revision>
  <cp:lastPrinted>2022-04-25T06:45:38Z</cp:lastPrinted>
  <dcterms:created xsi:type="dcterms:W3CDTF">2017-01-27T15:07:46Z</dcterms:created>
  <dcterms:modified xsi:type="dcterms:W3CDTF">2022-04-29T06:35:28Z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7898</vt:lpwstr>
  </property>
  <property fmtid="{D5CDD505-2E9C-101B-9397-08002B2CF9AE}" pid="3" name="TaxKeyword">
    <vt:lpwstr>11125;#|d5a26273-7617-43ab-a87e-bcd814501755;#9675;#|22720175-ad81-4257-a819-d910e746891b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/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0x010100D7963E0E5B7A40E5AEA07389401D709F007B1238BBD93543428C20870054E92DBF0100907CEEA6569A954C976B7824CE75F91F</vt:lpwstr>
  </property>
  <property fmtid="{D5CDD505-2E9C-101B-9397-08002B2CF9AE}" pid="10" name="SpecialtyTaxHTField0">
    <vt:lpwstr/>
  </property>
  <property fmtid="{D5CDD505-2E9C-101B-9397-08002B2CF9AE}" pid="11" name="CareActionCodeNonSurgical">
    <vt:lpwstr/>
  </property>
  <property fmtid="{D5CDD505-2E9C-101B-9397-08002B2CF9AE}" pid="12" name="NLLMeetingType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1021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TaxCatchAll">
    <vt:lpwstr>9675;#;#1021;#;#11125;#;#7898;#</vt:lpwstr>
  </property>
  <property fmtid="{D5CDD505-2E9C-101B-9397-08002B2CF9AE}" pid="51" name="NLLProjectUrl">
    <vt:lpwstr/>
  </property>
  <property fmtid="{D5CDD505-2E9C-101B-9397-08002B2CF9AE}" pid="52" name="NLLProjectStatus">
    <vt:lpwstr/>
  </property>
  <property fmtid="{D5CDD505-2E9C-101B-9397-08002B2CF9AE}" pid="53" name="NLLSteeringGroup">
    <vt:lpwstr/>
  </property>
  <property fmtid="{D5CDD505-2E9C-101B-9397-08002B2CF9AE}" pid="54" name="NLLTemplateStatus">
    <vt:lpwstr/>
  </property>
  <property fmtid="{D5CDD505-2E9C-101B-9397-08002B2CF9AE}" pid="55" name="NLLProjectLeader">
    <vt:lpwstr/>
  </property>
  <property fmtid="{D5CDD505-2E9C-101B-9397-08002B2CF9AE}" pid="57" name="NLLDefaultTemplate">
    <vt:lpwstr/>
  </property>
  <property fmtid="{D5CDD505-2E9C-101B-9397-08002B2CF9AE}" pid="58" name="NLLProjectVisitor">
    <vt:lpwstr/>
  </property>
  <property fmtid="{D5CDD505-2E9C-101B-9397-08002B2CF9AE}" pid="59" name="NLLApprovedBy">
    <vt:lpwstr/>
  </property>
  <property fmtid="{D5CDD505-2E9C-101B-9397-08002B2CF9AE}" pid="60" name="NLLProjectOwner">
    <vt:lpwstr/>
  </property>
  <property fmtid="{D5CDD505-2E9C-101B-9397-08002B2CF9AE}" pid="61" name="NPUCodeTaxHTField0">
    <vt:lpwstr/>
  </property>
  <property fmtid="{D5CDD505-2E9C-101B-9397-08002B2CF9AE}" pid="62" name="NLLTemplateFolderDescription">
    <vt:lpwstr/>
  </property>
  <property fmtid="{D5CDD505-2E9C-101B-9397-08002B2CF9AE}" pid="63" name="NLLProjectOrderStatus">
    <vt:lpwstr/>
  </property>
  <property fmtid="{D5CDD505-2E9C-101B-9397-08002B2CF9AE}" pid="64" name="NLLReferenceGroup">
    <vt:lpwstr/>
  </property>
  <property fmtid="{D5CDD505-2E9C-101B-9397-08002B2CF9AE}" pid="65" name="NLLInitiationDate">
    <vt:lpwstr/>
  </property>
  <property fmtid="{D5CDD505-2E9C-101B-9397-08002B2CF9AE}" pid="67" name="NLLProjectNr">
    <vt:lpwstr/>
  </property>
  <property fmtid="{D5CDD505-2E9C-101B-9397-08002B2CF9AE}" pid="68" name="NLLWindingUpDate">
    <vt:lpwstr/>
  </property>
  <property fmtid="{D5CDD505-2E9C-101B-9397-08002B2CF9AE}" pid="69" name="NLLPTCProcessTeam">
    <vt:lpwstr/>
  </property>
  <property fmtid="{D5CDD505-2E9C-101B-9397-08002B2CF9AE}" pid="70" name="NLLImplementationDate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_dlc_policyId">
    <vt:lpwstr>0x010100D7963E0E5B7A40E5AEA07389401D709F007B1238BBD93543428C20870054E92DBF|1214505165</vt:lpwstr>
  </property>
  <property fmtid="{D5CDD505-2E9C-101B-9397-08002B2CF9AE}" pid="77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78" name="_dlc_DocIdItemGuid">
    <vt:lpwstr>df18067b-f629-41b8-bcdf-fa80f0fbff38</vt:lpwstr>
  </property>
  <property fmtid="{D5CDD505-2E9C-101B-9397-08002B2CF9AE}" pid="79" name="NLLProjectDivisionTaxHTField0">
    <vt:lpwstr/>
  </property>
  <property fmtid="{D5CDD505-2E9C-101B-9397-08002B2CF9AE}" pid="80" name="NLLProjectDivision">
    <vt:lpwstr/>
  </property>
  <property fmtid="{D5CDD505-2E9C-101B-9397-08002B2CF9AE}" pid="81" name="NLLProjectLeaderDiv">
    <vt:lpwstr/>
  </property>
  <property fmtid="{D5CDD505-2E9C-101B-9397-08002B2CF9AE}" pid="83" name="_dlc_ItemStageId">
    <vt:lpwstr/>
  </property>
  <property fmtid="{D5CDD505-2E9C-101B-9397-08002B2CF9AE}" pid="85" name="Order">
    <vt:r8>2249900</vt:r8>
  </property>
  <property fmtid="{D5CDD505-2E9C-101B-9397-08002B2CF9AE}" pid="86" name="xd_ProgID">
    <vt:lpwstr/>
  </property>
  <property fmtid="{D5CDD505-2E9C-101B-9397-08002B2CF9AE}" pid="87" name="_SourceUrl">
    <vt:lpwstr/>
  </property>
  <property fmtid="{D5CDD505-2E9C-101B-9397-08002B2CF9AE}" pid="88" name="_SharedFileIndex">
    <vt:lpwstr/>
  </property>
  <property fmtid="{D5CDD505-2E9C-101B-9397-08002B2CF9AE}" pid="89" name="TemplateUrl">
    <vt:lpwstr/>
  </property>
  <property fmtid="{D5CDD505-2E9C-101B-9397-08002B2CF9AE}" pid="91" name="NLLDecisionLevelGoverning">
    <vt:lpwstr/>
  </property>
  <property fmtid="{D5CDD505-2E9C-101B-9397-08002B2CF9AE}" pid="92" name="NLLFactOwner">
    <vt:lpwstr/>
  </property>
  <property fmtid="{D5CDD505-2E9C-101B-9397-08002B2CF9AE}" pid="93" name="NLLFactOwnerText">
    <vt:lpwstr/>
  </property>
  <property fmtid="{D5CDD505-2E9C-101B-9397-08002B2CF9AE}" pid="94" name="xd_Signature">
    <vt:bool>false</vt:bool>
  </property>
  <property fmtid="{D5CDD505-2E9C-101B-9397-08002B2CF9AE}" pid="95" name="NLLDecisionLevel">
    <vt:lpwstr/>
  </property>
  <property fmtid="{D5CDD505-2E9C-101B-9397-08002B2CF9AE}" pid="96" name="NLLPTCProcessLeader">
    <vt:lpwstr/>
  </property>
  <property fmtid="{D5CDD505-2E9C-101B-9397-08002B2CF9AE}" pid="98" name="NLLPTCVISEditor">
    <vt:lpwstr/>
  </property>
</Properties>
</file>